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sldIdLst>
    <p:sldId id="281" r:id="rId3"/>
    <p:sldId id="256" r:id="rId4"/>
    <p:sldId id="272" r:id="rId5"/>
    <p:sldId id="273" r:id="rId6"/>
    <p:sldId id="274" r:id="rId7"/>
    <p:sldId id="275" r:id="rId8"/>
    <p:sldId id="276" r:id="rId9"/>
    <p:sldId id="277" r:id="rId10"/>
    <p:sldId id="279" r:id="rId11"/>
    <p:sldId id="280" r:id="rId12"/>
    <p:sldId id="271"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83"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51" d="100"/>
          <a:sy n="51" d="100"/>
        </p:scale>
        <p:origin x="-1374" y="-5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F210774-B5D1-44E2-9106-3CAC7195A5FB}" type="datetimeFigureOut">
              <a:rPr lang="tr-TR" smtClean="0"/>
              <a:t>25.3.2015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E5BD92-DEB3-464B-9438-54798E8DBB5E}" type="slidenum">
              <a:rPr lang="tr-TR" smtClean="0"/>
              <a:t>‹#›</a:t>
            </a:fld>
            <a:endParaRPr lang="tr-TR"/>
          </a:p>
        </p:txBody>
      </p:sp>
    </p:spTree>
    <p:extLst>
      <p:ext uri="{BB962C8B-B14F-4D97-AF65-F5344CB8AC3E}">
        <p14:creationId xmlns:p14="http://schemas.microsoft.com/office/powerpoint/2010/main" val="11620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F210774-B5D1-44E2-9106-3CAC7195A5FB}" type="datetimeFigureOut">
              <a:rPr lang="tr-TR" smtClean="0"/>
              <a:t>25.3.2015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E5BD92-DEB3-464B-9438-54798E8DBB5E}" type="slidenum">
              <a:rPr lang="tr-TR" smtClean="0"/>
              <a:t>‹#›</a:t>
            </a:fld>
            <a:endParaRPr lang="tr-TR"/>
          </a:p>
        </p:txBody>
      </p:sp>
    </p:spTree>
    <p:extLst>
      <p:ext uri="{BB962C8B-B14F-4D97-AF65-F5344CB8AC3E}">
        <p14:creationId xmlns:p14="http://schemas.microsoft.com/office/powerpoint/2010/main" val="216435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F210774-B5D1-44E2-9106-3CAC7195A5FB}" type="datetimeFigureOut">
              <a:rPr lang="tr-TR" smtClean="0"/>
              <a:t>25.3.2015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E5BD92-DEB3-464B-9438-54798E8DBB5E}" type="slidenum">
              <a:rPr lang="tr-TR" smtClean="0"/>
              <a:t>‹#›</a:t>
            </a:fld>
            <a:endParaRPr lang="tr-TR"/>
          </a:p>
        </p:txBody>
      </p:sp>
    </p:spTree>
    <p:extLst>
      <p:ext uri="{BB962C8B-B14F-4D97-AF65-F5344CB8AC3E}">
        <p14:creationId xmlns:p14="http://schemas.microsoft.com/office/powerpoint/2010/main" val="369334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38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53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85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3/25/2015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676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840C8ADC-1D83-D74A-B727-4167E5E160EF}" type="datetimeFigureOut">
              <a:rPr lang="en-US" smtClean="0">
                <a:solidFill>
                  <a:prstClr val="black">
                    <a:tint val="75000"/>
                  </a:prstClr>
                </a:solidFill>
              </a:rPr>
              <a:pPr/>
              <a:t>3/25/2015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443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840C8ADC-1D83-D74A-B727-4167E5E160EF}" type="datetimeFigureOut">
              <a:rPr lang="en-US" smtClean="0">
                <a:solidFill>
                  <a:prstClr val="black">
                    <a:tint val="75000"/>
                  </a:prstClr>
                </a:solidFill>
              </a:rPr>
              <a:pPr/>
              <a:t>3/25/2015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926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C8ADC-1D83-D74A-B727-4167E5E160EF}" type="datetimeFigureOut">
              <a:rPr lang="en-US" smtClean="0">
                <a:solidFill>
                  <a:prstClr val="black">
                    <a:tint val="75000"/>
                  </a:prstClr>
                </a:solidFill>
              </a:rPr>
              <a:pPr/>
              <a:t>3/25/2015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557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3/25/2015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37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F210774-B5D1-44E2-9106-3CAC7195A5FB}" type="datetimeFigureOut">
              <a:rPr lang="tr-TR" smtClean="0"/>
              <a:t>25.3.2015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E5BD92-DEB3-464B-9438-54798E8DBB5E}" type="slidenum">
              <a:rPr lang="tr-TR" smtClean="0"/>
              <a:t>‹#›</a:t>
            </a:fld>
            <a:endParaRPr lang="tr-TR"/>
          </a:p>
        </p:txBody>
      </p:sp>
    </p:spTree>
    <p:extLst>
      <p:ext uri="{BB962C8B-B14F-4D97-AF65-F5344CB8AC3E}">
        <p14:creationId xmlns:p14="http://schemas.microsoft.com/office/powerpoint/2010/main" val="877497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3/25/2015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495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590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76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F210774-B5D1-44E2-9106-3CAC7195A5FB}" type="datetimeFigureOut">
              <a:rPr lang="tr-TR" smtClean="0"/>
              <a:t>25.3.2015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E5BD92-DEB3-464B-9438-54798E8DBB5E}" type="slidenum">
              <a:rPr lang="tr-TR" smtClean="0"/>
              <a:t>‹#›</a:t>
            </a:fld>
            <a:endParaRPr lang="tr-TR"/>
          </a:p>
        </p:txBody>
      </p:sp>
    </p:spTree>
    <p:extLst>
      <p:ext uri="{BB962C8B-B14F-4D97-AF65-F5344CB8AC3E}">
        <p14:creationId xmlns:p14="http://schemas.microsoft.com/office/powerpoint/2010/main" val="357839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F210774-B5D1-44E2-9106-3CAC7195A5FB}" type="datetimeFigureOut">
              <a:rPr lang="tr-TR" smtClean="0"/>
              <a:t>25.3.2015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7E5BD92-DEB3-464B-9438-54798E8DBB5E}" type="slidenum">
              <a:rPr lang="tr-TR" smtClean="0"/>
              <a:t>‹#›</a:t>
            </a:fld>
            <a:endParaRPr lang="tr-TR"/>
          </a:p>
        </p:txBody>
      </p:sp>
    </p:spTree>
    <p:extLst>
      <p:ext uri="{BB962C8B-B14F-4D97-AF65-F5344CB8AC3E}">
        <p14:creationId xmlns:p14="http://schemas.microsoft.com/office/powerpoint/2010/main" val="164346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F210774-B5D1-44E2-9106-3CAC7195A5FB}" type="datetimeFigureOut">
              <a:rPr lang="tr-TR" smtClean="0"/>
              <a:t>25.3.2015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7E5BD92-DEB3-464B-9438-54798E8DBB5E}" type="slidenum">
              <a:rPr lang="tr-TR" smtClean="0"/>
              <a:t>‹#›</a:t>
            </a:fld>
            <a:endParaRPr lang="tr-TR"/>
          </a:p>
        </p:txBody>
      </p:sp>
    </p:spTree>
    <p:extLst>
      <p:ext uri="{BB962C8B-B14F-4D97-AF65-F5344CB8AC3E}">
        <p14:creationId xmlns:p14="http://schemas.microsoft.com/office/powerpoint/2010/main" val="269202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F210774-B5D1-44E2-9106-3CAC7195A5FB}" type="datetimeFigureOut">
              <a:rPr lang="tr-TR" smtClean="0"/>
              <a:t>25.3.2015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7E5BD92-DEB3-464B-9438-54798E8DBB5E}" type="slidenum">
              <a:rPr lang="tr-TR" smtClean="0"/>
              <a:t>‹#›</a:t>
            </a:fld>
            <a:endParaRPr lang="tr-TR"/>
          </a:p>
        </p:txBody>
      </p:sp>
    </p:spTree>
    <p:extLst>
      <p:ext uri="{BB962C8B-B14F-4D97-AF65-F5344CB8AC3E}">
        <p14:creationId xmlns:p14="http://schemas.microsoft.com/office/powerpoint/2010/main" val="150098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F210774-B5D1-44E2-9106-3CAC7195A5FB}" type="datetimeFigureOut">
              <a:rPr lang="tr-TR" smtClean="0"/>
              <a:t>25.3.2015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7E5BD92-DEB3-464B-9438-54798E8DBB5E}" type="slidenum">
              <a:rPr lang="tr-TR" smtClean="0"/>
              <a:t>‹#›</a:t>
            </a:fld>
            <a:endParaRPr lang="tr-TR"/>
          </a:p>
        </p:txBody>
      </p:sp>
    </p:spTree>
    <p:extLst>
      <p:ext uri="{BB962C8B-B14F-4D97-AF65-F5344CB8AC3E}">
        <p14:creationId xmlns:p14="http://schemas.microsoft.com/office/powerpoint/2010/main" val="7504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F210774-B5D1-44E2-9106-3CAC7195A5FB}" type="datetimeFigureOut">
              <a:rPr lang="tr-TR" smtClean="0"/>
              <a:t>25.3.2015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7E5BD92-DEB3-464B-9438-54798E8DBB5E}" type="slidenum">
              <a:rPr lang="tr-TR" smtClean="0"/>
              <a:t>‹#›</a:t>
            </a:fld>
            <a:endParaRPr lang="tr-TR"/>
          </a:p>
        </p:txBody>
      </p:sp>
    </p:spTree>
    <p:extLst>
      <p:ext uri="{BB962C8B-B14F-4D97-AF65-F5344CB8AC3E}">
        <p14:creationId xmlns:p14="http://schemas.microsoft.com/office/powerpoint/2010/main" val="189970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F210774-B5D1-44E2-9106-3CAC7195A5FB}" type="datetimeFigureOut">
              <a:rPr lang="tr-TR" smtClean="0"/>
              <a:t>25.3.2015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7E5BD92-DEB3-464B-9438-54798E8DBB5E}" type="slidenum">
              <a:rPr lang="tr-TR" smtClean="0"/>
              <a:t>‹#›</a:t>
            </a:fld>
            <a:endParaRPr lang="tr-TR"/>
          </a:p>
        </p:txBody>
      </p:sp>
    </p:spTree>
    <p:extLst>
      <p:ext uri="{BB962C8B-B14F-4D97-AF65-F5344CB8AC3E}">
        <p14:creationId xmlns:p14="http://schemas.microsoft.com/office/powerpoint/2010/main" val="420810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10774-B5D1-44E2-9106-3CAC7195A5FB}" type="datetimeFigureOut">
              <a:rPr lang="tr-TR" smtClean="0"/>
              <a:t>25.3.2015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5BD92-DEB3-464B-9438-54798E8DBB5E}" type="slidenum">
              <a:rPr lang="tr-TR" smtClean="0"/>
              <a:t>‹#›</a:t>
            </a:fld>
            <a:endParaRPr lang="tr-TR"/>
          </a:p>
        </p:txBody>
      </p:sp>
    </p:spTree>
    <p:extLst>
      <p:ext uri="{BB962C8B-B14F-4D97-AF65-F5344CB8AC3E}">
        <p14:creationId xmlns:p14="http://schemas.microsoft.com/office/powerpoint/2010/main" val="3217574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40C8ADC-1D83-D74A-B727-4167E5E160EF}" type="datetimeFigureOut">
              <a:rPr lang="en-US" smtClean="0">
                <a:solidFill>
                  <a:prstClr val="black">
                    <a:tint val="75000"/>
                  </a:prstClr>
                </a:solidFill>
              </a:rPr>
              <a:pPr defTabSz="457200"/>
              <a:t>3/25/2015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B7E3F6B-2E0F-684D-898F-2F8A62D568E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2362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3197196" y="0"/>
            <a:ext cx="9122562" cy="4062651"/>
          </a:xfrm>
          <a:prstGeom prst="rect">
            <a:avLst/>
          </a:prstGeom>
          <a:noFill/>
        </p:spPr>
        <p:txBody>
          <a:bodyPr wrap="none" lIns="91440" tIns="45720" rIns="91440" bIns="45720">
            <a:spAutoFit/>
          </a:bodyPr>
          <a:lstStyle/>
          <a:p>
            <a:pPr algn="ctr"/>
            <a:r>
              <a:rPr lang="tr-TR" sz="4600" b="1" spc="300" dirty="0" smtClean="0">
                <a:ln w="0"/>
                <a:solidFill>
                  <a:schemeClr val="tx2">
                    <a:lumMod val="50000"/>
                  </a:schemeClr>
                </a:solidFill>
                <a:effectLst>
                  <a:outerShdw blurRad="38100" dist="25400" dir="5400000" algn="ctr" rotWithShape="0">
                    <a:srgbClr val="6E747A">
                      <a:alpha val="43000"/>
                    </a:srgbClr>
                  </a:outerShdw>
                </a:effectLst>
              </a:rPr>
              <a:t>Etkileşimli Tahta </a:t>
            </a:r>
          </a:p>
          <a:p>
            <a:pPr algn="ctr"/>
            <a:r>
              <a:rPr lang="tr-TR" sz="4600" b="1" spc="300" dirty="0" smtClean="0">
                <a:ln w="0"/>
                <a:solidFill>
                  <a:schemeClr val="tx2">
                    <a:lumMod val="50000"/>
                  </a:schemeClr>
                </a:solidFill>
                <a:effectLst>
                  <a:outerShdw blurRad="38100" dist="25400" dir="5400000" algn="ctr" rotWithShape="0">
                    <a:srgbClr val="6E747A">
                      <a:alpha val="43000"/>
                    </a:srgbClr>
                  </a:outerShdw>
                </a:effectLst>
              </a:rPr>
              <a:t>Muayene ve Kabul Komisyonları</a:t>
            </a:r>
          </a:p>
          <a:p>
            <a:pPr algn="ctr"/>
            <a:r>
              <a:rPr lang="tr-TR" sz="4600" b="1" cap="none" spc="300" dirty="0" smtClean="0">
                <a:ln w="0"/>
                <a:solidFill>
                  <a:schemeClr val="tx2">
                    <a:lumMod val="50000"/>
                  </a:schemeClr>
                </a:solidFill>
                <a:effectLst>
                  <a:outerShdw blurRad="38100" dist="25400" dir="5400000" algn="ctr" rotWithShape="0">
                    <a:srgbClr val="6E747A">
                      <a:alpha val="43000"/>
                    </a:srgbClr>
                  </a:outerShdw>
                </a:effectLst>
              </a:rPr>
              <a:t>Eğitim Toplantısı</a:t>
            </a:r>
          </a:p>
          <a:p>
            <a:pPr algn="ctr"/>
            <a:endParaRPr lang="tr-TR" sz="6000" b="0" cap="none" spc="0" dirty="0" smtClean="0">
              <a:ln w="0"/>
              <a:solidFill>
                <a:schemeClr val="tx2">
                  <a:lumMod val="50000"/>
                </a:schemeClr>
              </a:solidFill>
              <a:effectLst>
                <a:outerShdw blurRad="38100" dist="25400" dir="5400000" algn="ctr" rotWithShape="0">
                  <a:srgbClr val="6E747A">
                    <a:alpha val="43000"/>
                  </a:srgbClr>
                </a:outerShdw>
              </a:effectLst>
            </a:endParaRPr>
          </a:p>
          <a:p>
            <a:pPr algn="ctr"/>
            <a:r>
              <a:rPr lang="tr-TR" sz="6000" b="1" kern="2300" spc="300" dirty="0" smtClean="0">
                <a:ln w="0"/>
                <a:solidFill>
                  <a:schemeClr val="tx2">
                    <a:lumMod val="50000"/>
                  </a:schemeClr>
                </a:solidFill>
                <a:effectLst>
                  <a:outerShdw blurRad="38100" dist="25400" dir="5400000" algn="ctr" rotWithShape="0">
                    <a:srgbClr val="6E747A">
                      <a:alpha val="43000"/>
                    </a:srgbClr>
                  </a:outerShdw>
                </a:effectLst>
              </a:rPr>
              <a:t>        HOŞGELDİNİZ</a:t>
            </a:r>
            <a:endParaRPr lang="tr-TR" sz="6000" b="1" kern="2300" cap="none" spc="300" dirty="0">
              <a:ln w="0"/>
              <a:solidFill>
                <a:schemeClr val="tx2">
                  <a:lumMod val="50000"/>
                </a:schemeClr>
              </a:solidFill>
              <a:effectLst>
                <a:outerShdw blurRad="38100" dist="25400" dir="5400000" algn="ctr" rotWithShape="0">
                  <a:srgbClr val="6E747A">
                    <a:alpha val="43000"/>
                  </a:srgbClr>
                </a:outerShdw>
              </a:effectLst>
            </a:endParaRPr>
          </a:p>
        </p:txBody>
      </p:sp>
      <p:sp>
        <p:nvSpPr>
          <p:cNvPr id="3" name="Dikdörtgen 2"/>
          <p:cNvSpPr/>
          <p:nvPr/>
        </p:nvSpPr>
        <p:spPr>
          <a:xfrm>
            <a:off x="3594567" y="6108012"/>
            <a:ext cx="8610114" cy="830997"/>
          </a:xfrm>
          <a:prstGeom prst="rect">
            <a:avLst/>
          </a:prstGeom>
          <a:noFill/>
        </p:spPr>
        <p:txBody>
          <a:bodyPr wrap="none" lIns="91440" tIns="45720" rIns="91440" bIns="45720">
            <a:spAutoFit/>
          </a:bodyPr>
          <a:lstStyle/>
          <a:p>
            <a:pPr algn="ctr"/>
            <a:r>
              <a:rPr lang="tr-TR" sz="4800" b="1" dirty="0" smtClean="0">
                <a:ln w="0"/>
                <a:solidFill>
                  <a:schemeClr val="tx2">
                    <a:lumMod val="50000"/>
                  </a:schemeClr>
                </a:solidFill>
                <a:effectLst>
                  <a:outerShdw blurRad="38100" dist="25400" dir="5400000" algn="ctr" rotWithShape="0">
                    <a:srgbClr val="6E747A">
                      <a:alpha val="43000"/>
                    </a:srgbClr>
                  </a:outerShdw>
                </a:effectLst>
              </a:rPr>
              <a:t>Ayşegül DURMAZ- </a:t>
            </a:r>
            <a:r>
              <a:rPr lang="tr-TR" sz="4800" b="1" dirty="0">
                <a:ln w="0"/>
                <a:solidFill>
                  <a:schemeClr val="tx2">
                    <a:lumMod val="50000"/>
                  </a:schemeClr>
                </a:solidFill>
                <a:effectLst>
                  <a:outerShdw blurRad="38100" dist="25400" dir="5400000" algn="ctr" rotWithShape="0">
                    <a:srgbClr val="6E747A">
                      <a:alpha val="43000"/>
                    </a:srgbClr>
                  </a:outerShdw>
                </a:effectLst>
              </a:rPr>
              <a:t>Fatih Eğitmeni</a:t>
            </a:r>
          </a:p>
        </p:txBody>
      </p:sp>
    </p:spTree>
    <p:extLst>
      <p:ext uri="{BB962C8B-B14F-4D97-AF65-F5344CB8AC3E}">
        <p14:creationId xmlns:p14="http://schemas.microsoft.com/office/powerpoint/2010/main" val="1110917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3943" y="671691"/>
            <a:ext cx="11213206" cy="6509474"/>
          </a:xfrm>
          <a:prstGeom prst="rect">
            <a:avLst/>
          </a:prstGeom>
        </p:spPr>
        <p:txBody>
          <a:bodyPr wrap="square">
            <a:spAutoFit/>
          </a:bodyPr>
          <a:lstStyle/>
          <a:p>
            <a:r>
              <a:rPr lang="tr-TR" sz="1900" dirty="0" smtClean="0"/>
              <a:t>Okulunuzdaki Herhangi bir etkileşimli tahta için aşağıdaki sorulara </a:t>
            </a:r>
            <a:r>
              <a:rPr lang="tr-TR" sz="1900" b="1" dirty="0" smtClean="0"/>
              <a:t>hayır şeklinde cevap verildiyse</a:t>
            </a:r>
            <a:r>
              <a:rPr lang="tr-TR" sz="1900" dirty="0" smtClean="0"/>
              <a:t>;</a:t>
            </a:r>
          </a:p>
          <a:p>
            <a:endParaRPr lang="tr-TR" sz="1900" dirty="0" smtClean="0"/>
          </a:p>
          <a:p>
            <a:r>
              <a:rPr lang="tr-TR" sz="1900" dirty="0" smtClean="0"/>
              <a:t>Hayır cevabı verilen etkileşimli tahtanın </a:t>
            </a:r>
            <a:r>
              <a:rPr lang="tr-TR" sz="1900" b="1" dirty="0" smtClean="0"/>
              <a:t>sınıf ve sayı bilgilerini </a:t>
            </a:r>
            <a:r>
              <a:rPr lang="tr-TR" sz="1900" dirty="0" smtClean="0"/>
              <a:t>girebileceğiniz </a:t>
            </a:r>
            <a:r>
              <a:rPr lang="tr-TR" sz="1900" b="1" dirty="0" smtClean="0"/>
              <a:t>iki kutucuk </a:t>
            </a:r>
            <a:r>
              <a:rPr lang="tr-TR" sz="1900" dirty="0" smtClean="0"/>
              <a:t>açılacaktır.</a:t>
            </a:r>
          </a:p>
          <a:p>
            <a:endParaRPr lang="tr-TR" sz="1900" dirty="0" smtClean="0"/>
          </a:p>
          <a:p>
            <a:r>
              <a:rPr lang="tr-TR" sz="1900" dirty="0" smtClean="0"/>
              <a:t>Açılan bu kutucuklara söz konusu maddedeki </a:t>
            </a:r>
            <a:r>
              <a:rPr lang="tr-TR" sz="1900" b="1" dirty="0" smtClean="0"/>
              <a:t>şartı sağlamayan etkileşimli tahtanın sınıfı/sınıfları</a:t>
            </a:r>
            <a:r>
              <a:rPr lang="tr-TR" sz="1900" dirty="0" smtClean="0"/>
              <a:t> </a:t>
            </a:r>
            <a:r>
              <a:rPr lang="tr-TR" sz="1900" b="1" dirty="0" smtClean="0"/>
              <a:t>ve tahta sayısı</a:t>
            </a:r>
            <a:r>
              <a:rPr lang="tr-TR" sz="1900" dirty="0" smtClean="0"/>
              <a:t>nın adet olarak girişleri yapılacaktır.</a:t>
            </a:r>
          </a:p>
          <a:p>
            <a:endParaRPr lang="tr-TR" sz="1900" dirty="0" smtClean="0"/>
          </a:p>
          <a:p>
            <a:r>
              <a:rPr lang="tr-TR" sz="1900" b="1" dirty="0" smtClean="0"/>
              <a:t>Herhangi bir maddenin hayır olması durumunda </a:t>
            </a:r>
            <a:r>
              <a:rPr lang="tr-TR" sz="1900" dirty="0" smtClean="0"/>
              <a:t>modülün en sonundaki &lt;</a:t>
            </a:r>
            <a:r>
              <a:rPr lang="tr-TR" sz="1900" b="1" dirty="0" smtClean="0"/>
              <a:t>Muayene Kabul Yazısı</a:t>
            </a:r>
            <a:r>
              <a:rPr lang="tr-TR" sz="1900" dirty="0" smtClean="0"/>
              <a:t>&gt; </a:t>
            </a:r>
            <a:r>
              <a:rPr lang="tr-TR" sz="1900" b="1" dirty="0" smtClean="0"/>
              <a:t>düğmesi aktif olmayacaktır.</a:t>
            </a:r>
            <a:r>
              <a:rPr lang="tr-TR" sz="1900" dirty="0" smtClean="0"/>
              <a:t> Bu durumda Yüklenici Vestel firması tarafından söz konusu madde/maddelerdeki eksiklik giderilene kadar modül üzerinde herhangi bir işlem yapılmayacaktır. Söz konusu eksiklik giderildikten sonra muayene-kabul modülü tekrar açılarak ilgili madde/maddelerdeki sorularak evet şeklinde cevap verilerek gerekli prosedür işletilecektir.</a:t>
            </a:r>
          </a:p>
          <a:p>
            <a:endParaRPr lang="tr-TR" sz="1900" dirty="0" smtClean="0"/>
          </a:p>
          <a:p>
            <a:r>
              <a:rPr lang="tr-TR" sz="1900" dirty="0" smtClean="0"/>
              <a:t>Vestel Firmasının </a:t>
            </a:r>
            <a:r>
              <a:rPr lang="tr-TR" sz="1900" b="1" dirty="0" smtClean="0"/>
              <a:t>etkileşimli tahtaları okul deposuna indirmesi </a:t>
            </a:r>
            <a:r>
              <a:rPr lang="tr-TR" sz="1900" dirty="0" smtClean="0"/>
              <a:t>ancak mücbir sebeplerden dolayı </a:t>
            </a:r>
            <a:r>
              <a:rPr lang="tr-TR" sz="1900" b="1" dirty="0" smtClean="0"/>
              <a:t>okullar</a:t>
            </a:r>
            <a:r>
              <a:rPr lang="tr-TR" sz="1900" dirty="0" smtClean="0"/>
              <a:t>ımız </a:t>
            </a:r>
            <a:r>
              <a:rPr lang="tr-TR" sz="1900" b="1" dirty="0" smtClean="0"/>
              <a:t>tarafından tahtaların montajı için gerekli şartların yerine getirilememesi </a:t>
            </a:r>
            <a:r>
              <a:rPr lang="tr-TR" sz="1900" dirty="0" smtClean="0"/>
              <a:t>durumlarında (İnşaat, Tadilat, Deprem güçlendirmesi, sınıf içi tadilatlar vb.) </a:t>
            </a:r>
            <a:r>
              <a:rPr lang="tr-TR" sz="1900" b="1" dirty="0" smtClean="0"/>
              <a:t>Yüklenici Vestel Firması’na</a:t>
            </a:r>
            <a:r>
              <a:rPr lang="tr-TR" sz="1900" dirty="0" smtClean="0"/>
              <a:t> </a:t>
            </a:r>
            <a:r>
              <a:rPr lang="tr-TR" sz="1900" b="1" dirty="0" smtClean="0"/>
              <a:t>duvar/duvarların montaja uygun hale </a:t>
            </a:r>
            <a:r>
              <a:rPr lang="tr-TR" sz="1900" b="1" dirty="0" err="1" smtClean="0"/>
              <a:t>getirildiği’nin</a:t>
            </a:r>
            <a:r>
              <a:rPr lang="tr-TR" sz="1900" b="1" dirty="0" smtClean="0"/>
              <a:t> bildirilmesinin ardından 7 gün içerisinde Etkileşimli Tahta montajlarının yapılacağı taahhüdü yazılı olarak alınarak muayene kabul işlemleri yapılabilecektir.</a:t>
            </a:r>
          </a:p>
          <a:p>
            <a:endParaRPr lang="tr-TR" sz="1900" dirty="0" smtClean="0"/>
          </a:p>
          <a:p>
            <a:r>
              <a:rPr lang="tr-TR" sz="1900" dirty="0" smtClean="0"/>
              <a:t>(Söz konusu eksikliklerin giderilebilmesi için Sabit telefonlardan ücretsiz olarak aranabilen </a:t>
            </a:r>
          </a:p>
          <a:p>
            <a:r>
              <a:rPr lang="tr-TR" sz="1900" b="1" dirty="0" smtClean="0"/>
              <a:t>Vestel Çağrı Merkezi - 0800 219 0 123 </a:t>
            </a:r>
            <a:r>
              <a:rPr lang="tr-TR" sz="1900" dirty="0" smtClean="0"/>
              <a:t>- aranarak eksikliklerin iletilmesi gerekmektedir.)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2" y="180304"/>
            <a:ext cx="11261849" cy="491387"/>
          </a:xfrm>
          <a:prstGeom prst="rect">
            <a:avLst/>
          </a:prstGeom>
        </p:spPr>
      </p:pic>
    </p:spTree>
    <p:extLst>
      <p:ext uri="{BB962C8B-B14F-4D97-AF65-F5344CB8AC3E}">
        <p14:creationId xmlns:p14="http://schemas.microsoft.com/office/powerpoint/2010/main" val="323420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61156" y="399874"/>
            <a:ext cx="10114844" cy="1707146"/>
          </a:xfrm>
        </p:spPr>
        <p:txBody>
          <a:bodyPr>
            <a:noAutofit/>
          </a:bodyPr>
          <a:lstStyle/>
          <a:p>
            <a:pPr algn="l"/>
            <a:r>
              <a:rPr lang="tr-TR" sz="3600" dirty="0" smtClean="0"/>
              <a:t>Etkileşimli Tahtanın üzerinde </a:t>
            </a:r>
            <a:r>
              <a:rPr lang="tr-TR" sz="3600" b="1" dirty="0" smtClean="0"/>
              <a:t>Fatih Projesi</a:t>
            </a:r>
            <a:r>
              <a:rPr lang="tr-TR" sz="3600" dirty="0" smtClean="0"/>
              <a:t>, </a:t>
            </a:r>
            <a:br>
              <a:rPr lang="tr-TR" sz="3600" dirty="0" smtClean="0"/>
            </a:br>
            <a:r>
              <a:rPr lang="tr-TR" sz="3600" dirty="0" smtClean="0"/>
              <a:t>Çerçevenin üzerinde </a:t>
            </a:r>
            <a:r>
              <a:rPr lang="tr-TR" sz="3600" b="1" dirty="0" smtClean="0"/>
              <a:t>Milli Eğitim Bakanlığı </a:t>
            </a:r>
            <a:r>
              <a:rPr lang="tr-TR" sz="3600" dirty="0" smtClean="0"/>
              <a:t>ve </a:t>
            </a:r>
            <a:r>
              <a:rPr lang="tr-TR" sz="3600" b="1" dirty="0" smtClean="0"/>
              <a:t>Ulaştırma Bakanlığı</a:t>
            </a:r>
            <a:r>
              <a:rPr lang="tr-TR" sz="3600" dirty="0" smtClean="0"/>
              <a:t> Logoları vardır.</a:t>
            </a:r>
            <a:endParaRPr lang="tr-TR" sz="3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378" y="2107020"/>
            <a:ext cx="10058400" cy="44340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5130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59853" y="399874"/>
            <a:ext cx="10908405" cy="1003923"/>
          </a:xfrm>
        </p:spPr>
        <p:txBody>
          <a:bodyPr>
            <a:noAutofit/>
          </a:bodyPr>
          <a:lstStyle/>
          <a:p>
            <a:r>
              <a:rPr lang="tr-TR" sz="3600" dirty="0"/>
              <a:t>LED ekranın </a:t>
            </a:r>
            <a:r>
              <a:rPr lang="tr-TR" sz="3600" b="1" dirty="0"/>
              <a:t>uzaktan</a:t>
            </a:r>
            <a:r>
              <a:rPr lang="tr-TR" sz="3600" dirty="0"/>
              <a:t> </a:t>
            </a:r>
            <a:r>
              <a:rPr lang="tr-TR" sz="3600" b="1" dirty="0"/>
              <a:t>kumanda</a:t>
            </a:r>
            <a:r>
              <a:rPr lang="tr-TR" sz="3600" dirty="0"/>
              <a:t>sı var ve </a:t>
            </a:r>
            <a:r>
              <a:rPr lang="tr-TR" sz="3600" b="1" dirty="0"/>
              <a:t>çalışır</a:t>
            </a:r>
            <a:r>
              <a:rPr lang="tr-TR" sz="3600" dirty="0"/>
              <a:t> durumdadır.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714" y="1465948"/>
            <a:ext cx="6302793" cy="51905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3714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61156" y="399874"/>
            <a:ext cx="10114844" cy="1003923"/>
          </a:xfrm>
        </p:spPr>
        <p:txBody>
          <a:bodyPr>
            <a:normAutofit/>
          </a:bodyPr>
          <a:lstStyle/>
          <a:p>
            <a:r>
              <a:rPr lang="tr-TR" sz="3200" dirty="0" err="1"/>
              <a:t>Led</a:t>
            </a:r>
            <a:r>
              <a:rPr lang="tr-TR" sz="3200" dirty="0"/>
              <a:t> ekranın </a:t>
            </a:r>
            <a:r>
              <a:rPr lang="tr-TR" sz="3200" b="1" dirty="0"/>
              <a:t>dokunmatik özelliği çalışmakta</a:t>
            </a:r>
            <a:r>
              <a:rPr lang="tr-TR" sz="3200" dirty="0"/>
              <a:t>dır. Her Etkileşimli Tahta için bir </a:t>
            </a:r>
            <a:r>
              <a:rPr lang="tr-TR" sz="3200" b="1" dirty="0"/>
              <a:t>Dokunmatik kalem var</a:t>
            </a:r>
            <a:r>
              <a:rPr lang="tr-TR" sz="3200" dirty="0"/>
              <a:t>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867" y="2524260"/>
            <a:ext cx="7113101" cy="1348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3163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61156" y="399874"/>
            <a:ext cx="10114844" cy="1802413"/>
          </a:xfrm>
        </p:spPr>
        <p:txBody>
          <a:bodyPr>
            <a:noAutofit/>
          </a:bodyPr>
          <a:lstStyle/>
          <a:p>
            <a:r>
              <a:rPr lang="tr-TR" sz="3600" b="1" dirty="0"/>
              <a:t> </a:t>
            </a:r>
            <a:r>
              <a:rPr lang="tr-TR" sz="3600" dirty="0"/>
              <a:t>Etkileşimli Tahtanın </a:t>
            </a:r>
            <a:r>
              <a:rPr lang="tr-TR" sz="3600" b="1" dirty="0"/>
              <a:t>sabit diskinin bir bölümü</a:t>
            </a:r>
            <a:r>
              <a:rPr lang="tr-TR" sz="3600" dirty="0"/>
              <a:t>, işletim sistemi ve sürücüleri </a:t>
            </a:r>
            <a:r>
              <a:rPr lang="tr-TR" sz="3600" b="1" dirty="0"/>
              <a:t>sistem geri yükleme </a:t>
            </a:r>
            <a:r>
              <a:rPr lang="tr-TR" sz="3600" dirty="0"/>
              <a:t>amacıyla kullanılmıştır. Geri yükleme işlemlerini anlatan </a:t>
            </a:r>
            <a:r>
              <a:rPr lang="tr-TR" sz="3600" b="1" dirty="0"/>
              <a:t>yardım dosyası </a:t>
            </a:r>
            <a:r>
              <a:rPr lang="tr-TR" sz="3600" dirty="0"/>
              <a:t>yüklenmiştir. </a:t>
            </a:r>
            <a:r>
              <a:rPr lang="tr-TR" sz="3600" b="1" dirty="0"/>
              <a:t>240GB HDD </a:t>
            </a:r>
            <a:r>
              <a:rPr lang="tr-TR" sz="3600" dirty="0"/>
              <a:t>vardır.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936" y="2516294"/>
            <a:ext cx="9775064" cy="3549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045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61156" y="399874"/>
            <a:ext cx="10114844" cy="1802413"/>
          </a:xfrm>
        </p:spPr>
        <p:txBody>
          <a:bodyPr>
            <a:normAutofit/>
          </a:bodyPr>
          <a:lstStyle/>
          <a:p>
            <a:r>
              <a:rPr lang="tr-TR" sz="3200" b="1" dirty="0"/>
              <a:t> </a:t>
            </a:r>
            <a:r>
              <a:rPr lang="tr-TR" sz="3600" dirty="0"/>
              <a:t>Etkileşimli Tahtada </a:t>
            </a:r>
            <a:r>
              <a:rPr lang="tr-TR" sz="3600" dirty="0" smtClean="0"/>
              <a:t/>
            </a:r>
            <a:br>
              <a:rPr lang="tr-TR" sz="3600" dirty="0" smtClean="0"/>
            </a:br>
            <a:r>
              <a:rPr lang="tr-TR" sz="3600" b="1" dirty="0" smtClean="0"/>
              <a:t>Windows</a:t>
            </a:r>
            <a:r>
              <a:rPr lang="tr-TR" sz="3600" dirty="0" smtClean="0"/>
              <a:t> </a:t>
            </a:r>
            <a:r>
              <a:rPr lang="tr-TR" sz="3600" dirty="0"/>
              <a:t>/ </a:t>
            </a:r>
            <a:r>
              <a:rPr lang="tr-TR" sz="3600" b="1" dirty="0" err="1"/>
              <a:t>Pardus</a:t>
            </a:r>
            <a:r>
              <a:rPr lang="tr-TR" sz="3600" dirty="0"/>
              <a:t> / </a:t>
            </a:r>
            <a:r>
              <a:rPr lang="tr-TR" sz="3600" b="1" dirty="0"/>
              <a:t>Libre Office </a:t>
            </a:r>
            <a:r>
              <a:rPr lang="tr-TR" sz="3600" dirty="0"/>
              <a:t>/ </a:t>
            </a:r>
            <a:r>
              <a:rPr lang="tr-TR" sz="3600" b="1" dirty="0" err="1"/>
              <a:t>Antropi</a:t>
            </a:r>
            <a:r>
              <a:rPr lang="tr-TR" sz="3600" dirty="0"/>
              <a:t> kuruludur.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156" y="3168203"/>
            <a:ext cx="10097134" cy="1604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9707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61156" y="399874"/>
            <a:ext cx="10114844" cy="913771"/>
          </a:xfrm>
        </p:spPr>
        <p:txBody>
          <a:bodyPr>
            <a:normAutofit/>
          </a:bodyPr>
          <a:lstStyle/>
          <a:p>
            <a:r>
              <a:rPr lang="tr-TR" sz="3600" b="1" dirty="0"/>
              <a:t> </a:t>
            </a:r>
            <a:r>
              <a:rPr lang="tr-TR" sz="3600" dirty="0"/>
              <a:t>Etkileşimli Tahta Bilgisayarında </a:t>
            </a:r>
            <a:r>
              <a:rPr lang="tr-TR" sz="3600" b="1" dirty="0"/>
              <a:t>8GB RAM </a:t>
            </a:r>
            <a:r>
              <a:rPr lang="tr-TR" sz="3600" dirty="0"/>
              <a:t>bellek vardır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53" y="1426717"/>
            <a:ext cx="11949249" cy="5020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001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61156" y="399874"/>
            <a:ext cx="10114844" cy="913771"/>
          </a:xfrm>
        </p:spPr>
        <p:txBody>
          <a:bodyPr>
            <a:normAutofit/>
          </a:bodyPr>
          <a:lstStyle/>
          <a:p>
            <a:r>
              <a:rPr lang="tr-TR" sz="3200" dirty="0"/>
              <a:t> </a:t>
            </a:r>
            <a:r>
              <a:rPr lang="tr-TR" sz="3600" b="1" dirty="0"/>
              <a:t>Etkileşimli Tahta Bilgisayarı </a:t>
            </a:r>
            <a:r>
              <a:rPr lang="tr-TR" sz="3600" dirty="0"/>
              <a:t>(OPS) </a:t>
            </a:r>
            <a:r>
              <a:rPr lang="tr-TR" sz="3600" dirty="0" smtClean="0"/>
              <a:t>mevcut mudur?</a:t>
            </a:r>
            <a:endParaRPr lang="tr-TR" sz="3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60" y="2011307"/>
            <a:ext cx="7637171" cy="4484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3466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61156" y="322600"/>
            <a:ext cx="10114844" cy="1261501"/>
          </a:xfrm>
        </p:spPr>
        <p:txBody>
          <a:bodyPr>
            <a:normAutofit fontScale="90000"/>
          </a:bodyPr>
          <a:lstStyle/>
          <a:p>
            <a:r>
              <a:rPr lang="tr-TR" sz="3200" dirty="0"/>
              <a:t> </a:t>
            </a:r>
            <a:r>
              <a:rPr lang="tr-TR" sz="3100" dirty="0"/>
              <a:t>Etkileşimli Tahta Bilgisayarında </a:t>
            </a:r>
            <a:r>
              <a:rPr lang="tr-TR" sz="3100" b="1" dirty="0"/>
              <a:t>512MB</a:t>
            </a:r>
            <a:r>
              <a:rPr lang="tr-TR" sz="3100" dirty="0"/>
              <a:t> belleğe sahip </a:t>
            </a:r>
            <a:r>
              <a:rPr lang="tr-TR" sz="3100" b="1" dirty="0"/>
              <a:t>ekran kartı </a:t>
            </a:r>
            <a:r>
              <a:rPr lang="tr-TR" sz="3100" dirty="0" smtClean="0"/>
              <a:t>vardır</a:t>
            </a:r>
            <a:r>
              <a:rPr lang="tr-TR" sz="2800" dirty="0" smtClean="0"/>
              <a:t/>
            </a:r>
            <a:br>
              <a:rPr lang="tr-TR" sz="2800" dirty="0" smtClean="0"/>
            </a:br>
            <a:r>
              <a:rPr lang="tr-TR" sz="2800" dirty="0"/>
              <a:t/>
            </a:r>
            <a:br>
              <a:rPr lang="tr-TR" sz="2800" dirty="0"/>
            </a:br>
            <a:r>
              <a:rPr lang="tr-TR" sz="2000" dirty="0"/>
              <a:t>Etkileşimli Tahta üzerinde parmağınızı basılı </a:t>
            </a:r>
            <a:r>
              <a:rPr lang="tr-TR" sz="2000" dirty="0" smtClean="0"/>
              <a:t>tutunuz (</a:t>
            </a:r>
            <a:r>
              <a:rPr lang="tr-TR" sz="2000" b="1" dirty="0" smtClean="0"/>
              <a:t>Sağ Tuş</a:t>
            </a:r>
            <a:r>
              <a:rPr lang="tr-TR" sz="2000" dirty="0" smtClean="0"/>
              <a:t>). </a:t>
            </a:r>
            <a:r>
              <a:rPr lang="tr-TR" sz="2000" dirty="0"/>
              <a:t>Açılan pencerede “</a:t>
            </a:r>
            <a:r>
              <a:rPr lang="tr-TR" sz="2000" b="1" dirty="0"/>
              <a:t>Ekran çözünürlüğü</a:t>
            </a:r>
            <a:r>
              <a:rPr lang="tr-TR" sz="2000" dirty="0"/>
              <a:t>” tıklayınız. Açılan pencereden “ </a:t>
            </a:r>
            <a:r>
              <a:rPr lang="tr-TR" sz="2000" b="1" dirty="0"/>
              <a:t>Gelişmiş Ayarlar</a:t>
            </a:r>
            <a:r>
              <a:rPr lang="tr-TR" sz="2000" dirty="0"/>
              <a:t>” tıklayınız. “</a:t>
            </a:r>
            <a:r>
              <a:rPr lang="tr-TR" sz="2000" b="1" dirty="0"/>
              <a:t>Bağdaştırıcı</a:t>
            </a:r>
            <a:r>
              <a:rPr lang="tr-TR" sz="2000" dirty="0"/>
              <a:t>” sekmesinde ekran kartının özellikleri yer almaktadır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887" y="1494611"/>
            <a:ext cx="9413295" cy="5363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7202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4698" y="257577"/>
            <a:ext cx="11497972" cy="1635617"/>
          </a:xfrm>
        </p:spPr>
        <p:txBody>
          <a:bodyPr>
            <a:normAutofit fontScale="90000"/>
          </a:bodyPr>
          <a:lstStyle/>
          <a:p>
            <a:r>
              <a:rPr lang="tr-TR" sz="3200" dirty="0"/>
              <a:t> </a:t>
            </a:r>
            <a:r>
              <a:rPr lang="tr-TR" sz="3800" dirty="0"/>
              <a:t>Sabit tahtanın yönü montaj sırasında idarenin belirlediği şekilde </a:t>
            </a:r>
            <a:r>
              <a:rPr lang="tr-TR" sz="3800" dirty="0" smtClean="0"/>
              <a:t/>
            </a:r>
            <a:br>
              <a:rPr lang="tr-TR" sz="3800" dirty="0" smtClean="0"/>
            </a:br>
            <a:r>
              <a:rPr lang="tr-TR" sz="3800" dirty="0" smtClean="0"/>
              <a:t>(beyaz / beyaz</a:t>
            </a:r>
            <a:r>
              <a:rPr lang="tr-TR" sz="3800" dirty="0"/>
              <a:t>) yapılmıştır</a:t>
            </a:r>
            <a:r>
              <a:rPr lang="tr-TR" sz="3800" dirty="0" smtClean="0"/>
              <a:t>.</a:t>
            </a:r>
            <a:r>
              <a:rPr lang="tr-TR" sz="4000" dirty="0" smtClean="0"/>
              <a:t/>
            </a:r>
            <a:br>
              <a:rPr lang="tr-TR" sz="4000" dirty="0" smtClean="0"/>
            </a:br>
            <a:r>
              <a:rPr lang="tr-TR" sz="3600" b="1" dirty="0"/>
              <a:t>Etkileşimli Tahta Bilgisayarı </a:t>
            </a:r>
            <a:r>
              <a:rPr lang="tr-TR" sz="3600" dirty="0"/>
              <a:t>(OPS</a:t>
            </a:r>
            <a:r>
              <a:rPr lang="tr-TR" sz="3600" dirty="0" smtClean="0"/>
              <a:t>) Öğretmen Masası tarafındadır.</a:t>
            </a:r>
            <a:endParaRPr lang="tr-TR" sz="36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484" y="2160452"/>
            <a:ext cx="10058400" cy="44340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0246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86913" y="103660"/>
            <a:ext cx="10114844" cy="888013"/>
          </a:xfrm>
        </p:spPr>
        <p:txBody>
          <a:bodyPr>
            <a:noAutofit/>
          </a:bodyPr>
          <a:lstStyle/>
          <a:p>
            <a:r>
              <a:rPr lang="tr-TR" sz="3600" dirty="0" smtClean="0"/>
              <a:t>http://etts.vestel.com.tr/</a:t>
            </a:r>
            <a:endParaRPr lang="tr-TR" sz="36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351" y="1480466"/>
            <a:ext cx="4164599" cy="5044921"/>
          </a:xfrm>
          <a:prstGeom prst="rect">
            <a:avLst/>
          </a:prstGeom>
          <a:ln>
            <a:noFill/>
          </a:ln>
          <a:effectLst>
            <a:outerShdw blurRad="292100" dist="139700" dir="2700000" algn="tl" rotWithShape="0">
              <a:srgbClr val="333333">
                <a:alpha val="65000"/>
              </a:srgbClr>
            </a:outerShdw>
          </a:effec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461" y="1132652"/>
            <a:ext cx="3923306" cy="56861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0934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48277" y="734724"/>
            <a:ext cx="10114844" cy="1261501"/>
          </a:xfrm>
        </p:spPr>
        <p:txBody>
          <a:bodyPr>
            <a:normAutofit/>
          </a:bodyPr>
          <a:lstStyle/>
          <a:p>
            <a:r>
              <a:rPr lang="tr-TR" sz="3600" dirty="0"/>
              <a:t> </a:t>
            </a:r>
            <a:r>
              <a:rPr lang="tr-TR" sz="3600" b="1" dirty="0"/>
              <a:t> </a:t>
            </a:r>
            <a:r>
              <a:rPr lang="tr-TR" sz="3600" dirty="0"/>
              <a:t>Beyaz tahta, ekranın (panel) üzerine kapatıldığında </a:t>
            </a:r>
            <a:r>
              <a:rPr lang="tr-TR" sz="3600" dirty="0" smtClean="0"/>
              <a:t/>
            </a:r>
            <a:br>
              <a:rPr lang="tr-TR" sz="3600" dirty="0" smtClean="0"/>
            </a:br>
            <a:r>
              <a:rPr lang="tr-TR" sz="3600" b="1" dirty="0" smtClean="0"/>
              <a:t>anahtar</a:t>
            </a:r>
            <a:r>
              <a:rPr lang="tr-TR" sz="3600" dirty="0" smtClean="0"/>
              <a:t> </a:t>
            </a:r>
            <a:r>
              <a:rPr lang="tr-TR" sz="3600" dirty="0"/>
              <a:t>ile </a:t>
            </a:r>
            <a:r>
              <a:rPr lang="tr-TR" sz="3600" b="1" dirty="0"/>
              <a:t>kilitlenip açılabilmekte</a:t>
            </a:r>
            <a:r>
              <a:rPr lang="tr-TR" sz="3600" dirty="0"/>
              <a:t>dir.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640" y="2513306"/>
            <a:ext cx="9600118" cy="3127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9872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48277" y="218941"/>
            <a:ext cx="10114844" cy="2294365"/>
          </a:xfrm>
        </p:spPr>
        <p:txBody>
          <a:bodyPr>
            <a:normAutofit fontScale="90000"/>
          </a:bodyPr>
          <a:lstStyle/>
          <a:p>
            <a:r>
              <a:rPr lang="tr-TR" sz="3600" dirty="0"/>
              <a:t>  Etkileşimli tahta çerçevesine ait tüm malzemelerin dış yüzeyleri </a:t>
            </a:r>
            <a:r>
              <a:rPr lang="tr-TR" sz="3600" b="1" dirty="0"/>
              <a:t>pürüzsüz</a:t>
            </a:r>
            <a:r>
              <a:rPr lang="tr-TR" sz="3600" dirty="0"/>
              <a:t>dür, dış yüzeylerde herhangi bir </a:t>
            </a:r>
            <a:r>
              <a:rPr lang="tr-TR" sz="3600" b="1" dirty="0"/>
              <a:t>çizik</a:t>
            </a:r>
            <a:r>
              <a:rPr lang="tr-TR" sz="3600" dirty="0"/>
              <a:t>, </a:t>
            </a:r>
            <a:r>
              <a:rPr lang="tr-TR" sz="3600" b="1" dirty="0"/>
              <a:t>çatlak</a:t>
            </a:r>
            <a:r>
              <a:rPr lang="tr-TR" sz="3600" dirty="0"/>
              <a:t>, </a:t>
            </a:r>
            <a:r>
              <a:rPr lang="tr-TR" sz="3600" b="1" dirty="0"/>
              <a:t>yarık</a:t>
            </a:r>
            <a:r>
              <a:rPr lang="tr-TR" sz="3600" dirty="0"/>
              <a:t>, </a:t>
            </a:r>
            <a:r>
              <a:rPr lang="tr-TR" sz="3600" b="1" dirty="0"/>
              <a:t>kabarcık</a:t>
            </a:r>
            <a:r>
              <a:rPr lang="tr-TR" sz="3600" dirty="0"/>
              <a:t>, </a:t>
            </a:r>
            <a:r>
              <a:rPr lang="tr-TR" sz="3600" b="1" dirty="0"/>
              <a:t>kırık</a:t>
            </a:r>
            <a:r>
              <a:rPr lang="tr-TR" sz="3600" dirty="0"/>
              <a:t>, </a:t>
            </a:r>
            <a:r>
              <a:rPr lang="tr-TR" sz="3600" b="1" dirty="0"/>
              <a:t>delik</a:t>
            </a:r>
            <a:r>
              <a:rPr lang="tr-TR" sz="3600" dirty="0"/>
              <a:t> vb. görünüm hataları, </a:t>
            </a:r>
            <a:r>
              <a:rPr lang="tr-TR" sz="3600" b="1" dirty="0" err="1"/>
              <a:t>gönyesizlik</a:t>
            </a:r>
            <a:r>
              <a:rPr lang="tr-TR" sz="3600" dirty="0"/>
              <a:t>, deliklerde ve kenarlarda </a:t>
            </a:r>
            <a:r>
              <a:rPr lang="tr-TR" sz="3600" b="1" dirty="0"/>
              <a:t>çapak</a:t>
            </a:r>
            <a:r>
              <a:rPr lang="tr-TR" sz="3600" dirty="0"/>
              <a:t> ve </a:t>
            </a:r>
            <a:r>
              <a:rPr lang="tr-TR" sz="3600" b="1" dirty="0"/>
              <a:t>kesici yapılar </a:t>
            </a:r>
            <a:r>
              <a:rPr lang="tr-TR" sz="3600" dirty="0"/>
              <a:t>yoktur.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277" y="2412970"/>
            <a:ext cx="10619982" cy="4168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4866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48277" y="218941"/>
            <a:ext cx="10114844" cy="1403797"/>
          </a:xfrm>
        </p:spPr>
        <p:txBody>
          <a:bodyPr>
            <a:normAutofit/>
          </a:bodyPr>
          <a:lstStyle/>
          <a:p>
            <a:r>
              <a:rPr lang="tr-TR" sz="3600" dirty="0"/>
              <a:t>  </a:t>
            </a:r>
            <a:r>
              <a:rPr lang="tr-TR" sz="3200" b="1" dirty="0"/>
              <a:t> </a:t>
            </a:r>
            <a:r>
              <a:rPr lang="tr-TR" sz="3600" dirty="0"/>
              <a:t>Etkileşimli tahtanın ön orta alt kısmında </a:t>
            </a:r>
            <a:r>
              <a:rPr lang="tr-TR" sz="3600" b="1" dirty="0"/>
              <a:t>silgi kalem </a:t>
            </a:r>
            <a:r>
              <a:rPr lang="tr-TR" sz="3600" dirty="0"/>
              <a:t>ve benzeri araçları koymak için </a:t>
            </a:r>
            <a:r>
              <a:rPr lang="tr-TR" sz="3600" b="1" dirty="0"/>
              <a:t>aparat</a:t>
            </a:r>
            <a:r>
              <a:rPr lang="tr-TR" sz="3600" dirty="0"/>
              <a:t> vardır.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50" y="1892657"/>
            <a:ext cx="11252697" cy="4417991"/>
          </a:xfrm>
          <a:prstGeom prst="rect">
            <a:avLst/>
          </a:prstGeom>
        </p:spPr>
      </p:pic>
    </p:spTree>
    <p:extLst>
      <p:ext uri="{BB962C8B-B14F-4D97-AF65-F5344CB8AC3E}">
        <p14:creationId xmlns:p14="http://schemas.microsoft.com/office/powerpoint/2010/main" val="1143433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48276" y="488860"/>
            <a:ext cx="10114844" cy="1403797"/>
          </a:xfrm>
        </p:spPr>
        <p:txBody>
          <a:bodyPr>
            <a:normAutofit fontScale="90000"/>
          </a:bodyPr>
          <a:lstStyle/>
          <a:p>
            <a:r>
              <a:rPr lang="tr-TR" sz="3600" dirty="0"/>
              <a:t>  </a:t>
            </a:r>
            <a:r>
              <a:rPr lang="tr-TR" sz="3200" b="1" dirty="0"/>
              <a:t> </a:t>
            </a:r>
            <a:r>
              <a:rPr lang="tr-TR" sz="3600" b="1" dirty="0"/>
              <a:t> </a:t>
            </a:r>
            <a:r>
              <a:rPr lang="tr-TR" sz="4000" b="1" dirty="0"/>
              <a:t>LED ekran</a:t>
            </a:r>
            <a:r>
              <a:rPr lang="tr-TR" sz="4000" dirty="0"/>
              <a:t>ın (panel ) konumu sınıf yerleşim düzenine uygun, </a:t>
            </a:r>
            <a:r>
              <a:rPr lang="tr-TR" sz="4000" b="1" dirty="0"/>
              <a:t>öğretmen masasının yanında </a:t>
            </a:r>
            <a:r>
              <a:rPr lang="tr-TR" sz="4000" dirty="0"/>
              <a:t>olacak şekilde kurulmuştur.</a:t>
            </a: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48915" t="-1288" r="-140" b="1288"/>
          <a:stretch/>
        </p:blipFill>
        <p:spPr>
          <a:xfrm>
            <a:off x="5412332" y="2384519"/>
            <a:ext cx="5969728" cy="3796755"/>
          </a:xfrm>
          <a:prstGeom prst="rect">
            <a:avLst/>
          </a:prstGeom>
          <a:ln>
            <a:noFill/>
          </a:ln>
          <a:effectLst>
            <a:outerShdw blurRad="292100" dist="139700" dir="2700000" algn="tl" rotWithShape="0">
              <a:srgbClr val="333333">
                <a:alpha val="65000"/>
              </a:srgbClr>
            </a:outerShdw>
          </a:effectLst>
        </p:spPr>
      </p:pic>
      <p:sp>
        <p:nvSpPr>
          <p:cNvPr id="5" name="Dikdörtgen 4"/>
          <p:cNvSpPr/>
          <p:nvPr/>
        </p:nvSpPr>
        <p:spPr>
          <a:xfrm>
            <a:off x="1260712" y="2724845"/>
            <a:ext cx="3566682" cy="646331"/>
          </a:xfrm>
          <a:prstGeom prst="rect">
            <a:avLst/>
          </a:prstGeom>
          <a:noFill/>
        </p:spPr>
        <p:txBody>
          <a:bodyPr wrap="none" lIns="91440" tIns="45720" rIns="91440" bIns="45720">
            <a:spAutoFit/>
          </a:bodyPr>
          <a:lstStyle/>
          <a:p>
            <a:pPr algn="ctr"/>
            <a:r>
              <a:rPr lang="tr-TR"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Öğretmen Masası</a:t>
            </a:r>
            <a:endParaRPr lang="tr-TR"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022" y="3371176"/>
            <a:ext cx="3175000" cy="3175000"/>
          </a:xfrm>
          <a:prstGeom prst="rect">
            <a:avLst/>
          </a:prstGeom>
        </p:spPr>
      </p:pic>
    </p:spTree>
    <p:extLst>
      <p:ext uri="{BB962C8B-B14F-4D97-AF65-F5344CB8AC3E}">
        <p14:creationId xmlns:p14="http://schemas.microsoft.com/office/powerpoint/2010/main" val="3441059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48276" y="488860"/>
            <a:ext cx="10114844" cy="2370250"/>
          </a:xfrm>
        </p:spPr>
        <p:txBody>
          <a:bodyPr>
            <a:normAutofit/>
          </a:bodyPr>
          <a:lstStyle/>
          <a:p>
            <a:r>
              <a:rPr lang="tr-TR" sz="3600" dirty="0"/>
              <a:t>  </a:t>
            </a:r>
            <a:r>
              <a:rPr lang="tr-TR" sz="3200" b="1" dirty="0"/>
              <a:t> </a:t>
            </a:r>
            <a:r>
              <a:rPr lang="tr-TR" sz="3600" dirty="0"/>
              <a:t> </a:t>
            </a:r>
            <a:r>
              <a:rPr lang="tr-TR" sz="3100" dirty="0"/>
              <a:t>Etkileşimli Tahta çerçevesi, çerçeve iskelet yapısının </a:t>
            </a:r>
            <a:r>
              <a:rPr lang="tr-TR" sz="3100" b="1" dirty="0"/>
              <a:t>sağ yan üst </a:t>
            </a:r>
            <a:r>
              <a:rPr lang="tr-TR" sz="3100" dirty="0"/>
              <a:t>kısmında </a:t>
            </a:r>
            <a:r>
              <a:rPr lang="tr-TR" sz="3100" b="1" dirty="0"/>
              <a:t>proje adı</a:t>
            </a:r>
            <a:r>
              <a:rPr lang="tr-TR" sz="3100" dirty="0"/>
              <a:t>, </a:t>
            </a:r>
            <a:r>
              <a:rPr lang="tr-TR" sz="3100" b="1" dirty="0"/>
              <a:t>Yüklenici firmanın adı</a:t>
            </a:r>
            <a:r>
              <a:rPr lang="tr-TR" sz="3100" dirty="0"/>
              <a:t>, </a:t>
            </a:r>
            <a:r>
              <a:rPr lang="tr-TR" sz="3100" b="1" dirty="0"/>
              <a:t>telefon ve faks numarası</a:t>
            </a:r>
            <a:r>
              <a:rPr lang="tr-TR" sz="3100" dirty="0"/>
              <a:t>nı (alan kodu ile birlikte), </a:t>
            </a:r>
            <a:r>
              <a:rPr lang="tr-TR" sz="3100" b="1" dirty="0"/>
              <a:t>garanti başlangıç ve bitiş tarihleri</a:t>
            </a:r>
            <a:r>
              <a:rPr lang="tr-TR" sz="3100" dirty="0"/>
              <a:t>ni gösteren, </a:t>
            </a:r>
            <a:r>
              <a:rPr lang="tr-TR" sz="3100" b="1" dirty="0"/>
              <a:t>temel bakım ve temizleme talimatları</a:t>
            </a:r>
            <a:r>
              <a:rPr lang="tr-TR" sz="3100" dirty="0"/>
              <a:t>nı içeren </a:t>
            </a:r>
            <a:r>
              <a:rPr lang="tr-TR" sz="3100" b="1" dirty="0"/>
              <a:t>metal levha </a:t>
            </a:r>
            <a:r>
              <a:rPr lang="tr-TR" sz="3100" dirty="0"/>
              <a:t>monte edilmiştir.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717" y="2761678"/>
            <a:ext cx="9573961" cy="4096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4145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32636" y="218404"/>
            <a:ext cx="10114844" cy="1764943"/>
          </a:xfrm>
        </p:spPr>
        <p:txBody>
          <a:bodyPr>
            <a:normAutofit/>
          </a:bodyPr>
          <a:lstStyle/>
          <a:p>
            <a:r>
              <a:rPr lang="tr-TR" sz="3600" dirty="0"/>
              <a:t>  </a:t>
            </a:r>
            <a:r>
              <a:rPr lang="tr-TR" sz="3600" b="1" dirty="0"/>
              <a:t> </a:t>
            </a:r>
            <a:r>
              <a:rPr lang="tr-TR" sz="3600" dirty="0"/>
              <a:t> Yeşil Tahta </a:t>
            </a:r>
            <a:r>
              <a:rPr lang="tr-TR" sz="3600" b="1" dirty="0"/>
              <a:t>tebeşir tozu tahliyesi </a:t>
            </a:r>
            <a:r>
              <a:rPr lang="tr-TR" sz="3600" dirty="0"/>
              <a:t>için alt kısımdaki profil boyunca </a:t>
            </a:r>
            <a:r>
              <a:rPr lang="tr-TR" sz="3600" b="1" dirty="0"/>
              <a:t>tahliye delikleri </a:t>
            </a:r>
            <a:r>
              <a:rPr lang="tr-TR" sz="3600" dirty="0"/>
              <a:t>vardır. Beyaz Tahtaya </a:t>
            </a:r>
            <a:r>
              <a:rPr lang="tr-TR" sz="3600" b="1" dirty="0"/>
              <a:t>kıl fırça</a:t>
            </a:r>
            <a:r>
              <a:rPr lang="tr-TR" sz="3600" dirty="0"/>
              <a:t> monte edilmiştir.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091" y="1983347"/>
            <a:ext cx="8087933" cy="5085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1188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5392445" y="0"/>
            <a:ext cx="5910079" cy="1323439"/>
          </a:xfrm>
          <a:prstGeom prst="rect">
            <a:avLst/>
          </a:prstGeom>
          <a:noFill/>
        </p:spPr>
        <p:txBody>
          <a:bodyPr wrap="none" lIns="91440" tIns="45720" rIns="91440" bIns="45720">
            <a:spAutoFit/>
          </a:bodyPr>
          <a:lstStyle/>
          <a:p>
            <a:pPr algn="ctr"/>
            <a:r>
              <a:rPr lang="tr-TR" sz="8000" dirty="0" smtClean="0">
                <a:ln w="0"/>
                <a:solidFill>
                  <a:srgbClr val="242852">
                    <a:lumMod val="50000"/>
                  </a:srgbClr>
                </a:solidFill>
                <a:effectLst>
                  <a:outerShdw blurRad="38100" dist="25400" dir="5400000" algn="ctr" rotWithShape="0">
                    <a:srgbClr val="6E747A">
                      <a:alpha val="43000"/>
                    </a:srgbClr>
                  </a:outerShdw>
                </a:effectLst>
              </a:rPr>
              <a:t>TEŞEKKÜRLER</a:t>
            </a:r>
            <a:endParaRPr lang="tr-TR" sz="8000" dirty="0">
              <a:ln w="0"/>
              <a:solidFill>
                <a:srgbClr val="242852">
                  <a:lumMod val="50000"/>
                </a:srgbClr>
              </a:solidFill>
              <a:effectLst>
                <a:outerShdw blurRad="38100" dist="25400" dir="5400000" algn="ctr" rotWithShape="0">
                  <a:srgbClr val="6E747A">
                    <a:alpha val="43000"/>
                  </a:srgbClr>
                </a:outerShdw>
              </a:effectLst>
            </a:endParaRPr>
          </a:p>
        </p:txBody>
      </p:sp>
      <p:sp>
        <p:nvSpPr>
          <p:cNvPr id="3" name="Dikdörtgen 2"/>
          <p:cNvSpPr/>
          <p:nvPr/>
        </p:nvSpPr>
        <p:spPr>
          <a:xfrm>
            <a:off x="3603551" y="6089351"/>
            <a:ext cx="8610114" cy="830997"/>
          </a:xfrm>
          <a:prstGeom prst="rect">
            <a:avLst/>
          </a:prstGeom>
          <a:noFill/>
        </p:spPr>
        <p:txBody>
          <a:bodyPr wrap="none" lIns="91440" tIns="45720" rIns="91440" bIns="45720">
            <a:spAutoFit/>
          </a:bodyPr>
          <a:lstStyle/>
          <a:p>
            <a:pPr algn="ctr"/>
            <a:r>
              <a:rPr lang="tr-TR" sz="4800" b="1" dirty="0" smtClean="0">
                <a:ln w="0"/>
                <a:solidFill>
                  <a:srgbClr val="242852">
                    <a:lumMod val="50000"/>
                  </a:srgbClr>
                </a:solidFill>
                <a:effectLst>
                  <a:outerShdw blurRad="38100" dist="25400" dir="5400000" algn="ctr" rotWithShape="0">
                    <a:srgbClr val="6E747A">
                      <a:alpha val="43000"/>
                    </a:srgbClr>
                  </a:outerShdw>
                </a:effectLst>
              </a:rPr>
              <a:t>Ayşegül DURMAZ- </a:t>
            </a:r>
            <a:r>
              <a:rPr lang="tr-TR" sz="4800" b="1" dirty="0">
                <a:ln w="0"/>
                <a:solidFill>
                  <a:srgbClr val="242852">
                    <a:lumMod val="50000"/>
                  </a:srgbClr>
                </a:solidFill>
                <a:effectLst>
                  <a:outerShdw blurRad="38100" dist="25400" dir="5400000" algn="ctr" rotWithShape="0">
                    <a:srgbClr val="6E747A">
                      <a:alpha val="43000"/>
                    </a:srgbClr>
                  </a:outerShdw>
                </a:effectLst>
              </a:rPr>
              <a:t>Fatih Eğitmeni</a:t>
            </a:r>
          </a:p>
        </p:txBody>
      </p:sp>
    </p:spTree>
    <p:extLst>
      <p:ext uri="{BB962C8B-B14F-4D97-AF65-F5344CB8AC3E}">
        <p14:creationId xmlns:p14="http://schemas.microsoft.com/office/powerpoint/2010/main" val="645287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74" y="785611"/>
            <a:ext cx="11918226" cy="5280338"/>
          </a:xfrm>
          <a:prstGeom prst="rect">
            <a:avLst/>
          </a:prstGeom>
        </p:spPr>
      </p:pic>
    </p:spTree>
    <p:extLst>
      <p:ext uri="{BB962C8B-B14F-4D97-AF65-F5344CB8AC3E}">
        <p14:creationId xmlns:p14="http://schemas.microsoft.com/office/powerpoint/2010/main" val="3921808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 y="698565"/>
            <a:ext cx="12126118" cy="5354506"/>
          </a:xfrm>
          <a:prstGeom prst="rect">
            <a:avLst/>
          </a:prstGeom>
        </p:spPr>
      </p:pic>
    </p:spTree>
    <p:extLst>
      <p:ext uri="{BB962C8B-B14F-4D97-AF65-F5344CB8AC3E}">
        <p14:creationId xmlns:p14="http://schemas.microsoft.com/office/powerpoint/2010/main" val="789992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24" y="707571"/>
            <a:ext cx="11874321" cy="5301036"/>
          </a:xfrm>
          <a:prstGeom prst="rect">
            <a:avLst/>
          </a:prstGeom>
        </p:spPr>
      </p:pic>
    </p:spTree>
    <p:extLst>
      <p:ext uri="{BB962C8B-B14F-4D97-AF65-F5344CB8AC3E}">
        <p14:creationId xmlns:p14="http://schemas.microsoft.com/office/powerpoint/2010/main" val="3217024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2922"/>
            <a:ext cx="12192000" cy="5889356"/>
          </a:xfrm>
          <a:prstGeom prst="rect">
            <a:avLst/>
          </a:prstGeom>
        </p:spPr>
      </p:pic>
    </p:spTree>
    <p:extLst>
      <p:ext uri="{BB962C8B-B14F-4D97-AF65-F5344CB8AC3E}">
        <p14:creationId xmlns:p14="http://schemas.microsoft.com/office/powerpoint/2010/main" val="4165656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615"/>
            <a:ext cx="12192000" cy="5434770"/>
          </a:xfrm>
          <a:prstGeom prst="rect">
            <a:avLst/>
          </a:prstGeom>
        </p:spPr>
      </p:pic>
    </p:spTree>
    <p:extLst>
      <p:ext uri="{BB962C8B-B14F-4D97-AF65-F5344CB8AC3E}">
        <p14:creationId xmlns:p14="http://schemas.microsoft.com/office/powerpoint/2010/main" val="1614520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3808"/>
            <a:ext cx="12192000" cy="5350381"/>
          </a:xfrm>
          <a:prstGeom prst="rect">
            <a:avLst/>
          </a:prstGeom>
        </p:spPr>
      </p:pic>
    </p:spTree>
    <p:extLst>
      <p:ext uri="{BB962C8B-B14F-4D97-AF65-F5344CB8AC3E}">
        <p14:creationId xmlns:p14="http://schemas.microsoft.com/office/powerpoint/2010/main" val="3186430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3943" y="671691"/>
            <a:ext cx="11213206" cy="6555641"/>
          </a:xfrm>
          <a:prstGeom prst="rect">
            <a:avLst/>
          </a:prstGeom>
        </p:spPr>
        <p:txBody>
          <a:bodyPr wrap="square">
            <a:spAutoFit/>
          </a:bodyPr>
          <a:lstStyle/>
          <a:p>
            <a:r>
              <a:rPr lang="tr-TR" sz="2400" dirty="0" smtClean="0"/>
              <a:t>Bu modüldeki her bir madde okulunuzdaki kurulumu yapılan bütün etkileşimli tahtalar için geçerli olacaktır ve bir sonraki sayfadaki maddelere göre incelenecektir. </a:t>
            </a:r>
            <a:r>
              <a:rPr lang="tr-TR" sz="2400" b="1" dirty="0" smtClean="0"/>
              <a:t>Maddelerin tamamına EVET şeklinde cevap verildiyse</a:t>
            </a:r>
            <a:r>
              <a:rPr lang="tr-TR" sz="2400" dirty="0" smtClean="0"/>
              <a:t>;</a:t>
            </a:r>
          </a:p>
          <a:p>
            <a:endParaRPr lang="tr-TR" sz="2400" dirty="0" smtClean="0"/>
          </a:p>
          <a:p>
            <a:r>
              <a:rPr lang="tr-TR" sz="2400" dirty="0" smtClean="0"/>
              <a:t>Sayfanın en sonundaki &lt;</a:t>
            </a:r>
            <a:r>
              <a:rPr lang="tr-TR" sz="2400" b="1" dirty="0" smtClean="0"/>
              <a:t>Kaydet</a:t>
            </a:r>
            <a:r>
              <a:rPr lang="tr-TR" sz="2400" dirty="0" smtClean="0"/>
              <a:t>&gt; düğmesine tıklanmalıdır. Kayıt işlemi gerçekleştiği taktirde &lt;</a:t>
            </a:r>
            <a:r>
              <a:rPr lang="tr-TR" sz="2400" b="1" dirty="0" smtClean="0"/>
              <a:t>Muayene Kabul Yazısı</a:t>
            </a:r>
            <a:r>
              <a:rPr lang="tr-TR" sz="2400" dirty="0" smtClean="0"/>
              <a:t>&gt; düğmesi aktif olacaktır. &lt;</a:t>
            </a:r>
            <a:r>
              <a:rPr lang="tr-TR" sz="2400" b="1" dirty="0" smtClean="0"/>
              <a:t>Muayene Kabul Yazısı</a:t>
            </a:r>
            <a:r>
              <a:rPr lang="tr-TR" sz="2400" dirty="0" smtClean="0"/>
              <a:t>&gt; düğmesine tıklandığında, girilen bilgilere göre otomatik olarak </a:t>
            </a:r>
            <a:r>
              <a:rPr lang="tr-TR" sz="2400" b="1" dirty="0" smtClean="0"/>
              <a:t>muayene ve kabul raporu </a:t>
            </a:r>
            <a:r>
              <a:rPr lang="tr-TR" sz="2400" dirty="0" smtClean="0"/>
              <a:t>düzenleyecektir.</a:t>
            </a:r>
          </a:p>
          <a:p>
            <a:endParaRPr lang="tr-TR" sz="2400" dirty="0" smtClean="0"/>
          </a:p>
          <a:p>
            <a:r>
              <a:rPr lang="tr-TR" sz="2400" dirty="0" smtClean="0"/>
              <a:t>Söz konusu raporun </a:t>
            </a:r>
            <a:r>
              <a:rPr lang="tr-TR" sz="2400" b="1" dirty="0" smtClean="0"/>
              <a:t>7 (yedi) asıl nüsha </a:t>
            </a:r>
            <a:r>
              <a:rPr lang="tr-TR" sz="2400" dirty="0" smtClean="0"/>
              <a:t>çıktısı alınarak komisyon üyelerince mavi mürekkepli kalemle imzalanacaktır. İmzalı Muayene ve Kabul Tutanaklarından;</a:t>
            </a:r>
          </a:p>
          <a:p>
            <a:r>
              <a:rPr lang="tr-TR" sz="2400" dirty="0" smtClean="0"/>
              <a:t>·      </a:t>
            </a:r>
            <a:r>
              <a:rPr lang="tr-TR" sz="2400" b="1" dirty="0" smtClean="0"/>
              <a:t>1(bir) nüshası Okul İdaresine </a:t>
            </a:r>
            <a:r>
              <a:rPr lang="tr-TR" sz="2400" dirty="0" smtClean="0"/>
              <a:t>teslim edilmeli,</a:t>
            </a:r>
          </a:p>
          <a:p>
            <a:r>
              <a:rPr lang="tr-TR" sz="2400" dirty="0" smtClean="0"/>
              <a:t>·      </a:t>
            </a:r>
            <a:r>
              <a:rPr lang="tr-TR" sz="2400" b="1" dirty="0" smtClean="0"/>
              <a:t>1(bir) nüshası </a:t>
            </a:r>
            <a:r>
              <a:rPr lang="tr-TR" sz="2400" dirty="0" smtClean="0"/>
              <a:t>Eğitimde </a:t>
            </a:r>
            <a:r>
              <a:rPr lang="tr-TR" sz="2400" b="1" dirty="0" smtClean="0"/>
              <a:t>Fatih Projesinden sorumlu Şube Müdürl</a:t>
            </a:r>
            <a:r>
              <a:rPr lang="tr-TR" sz="2400" dirty="0" smtClean="0"/>
              <a:t>üğüne ulaştırılmak üzere İl/İlçe Milli Eğitim Müdürlüğüne teslim edilmeli,</a:t>
            </a:r>
          </a:p>
          <a:p>
            <a:r>
              <a:rPr lang="tr-TR" sz="2400" dirty="0" smtClean="0"/>
              <a:t>·      </a:t>
            </a:r>
            <a:r>
              <a:rPr lang="tr-TR" sz="2400" b="1" dirty="0" smtClean="0"/>
              <a:t>5(beş) nüshası </a:t>
            </a:r>
            <a:r>
              <a:rPr lang="tr-TR" sz="2400" dirty="0" smtClean="0"/>
              <a:t>YEĞİTEK kanalıyla Ulaştırma, Denizcilik ve Haberleşme Bakanlığına ulaştırılmak üzere </a:t>
            </a:r>
            <a:r>
              <a:rPr lang="tr-TR" sz="2400" b="1" dirty="0" smtClean="0"/>
              <a:t>Yükleniciye teslim edilmelidir.</a:t>
            </a:r>
          </a:p>
          <a:p>
            <a:endParaRPr lang="tr-TR" dirty="0" smtClean="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2" y="180304"/>
            <a:ext cx="11261849" cy="491387"/>
          </a:xfrm>
          <a:prstGeom prst="rect">
            <a:avLst/>
          </a:prstGeom>
        </p:spPr>
      </p:pic>
    </p:spTree>
    <p:extLst>
      <p:ext uri="{BB962C8B-B14F-4D97-AF65-F5344CB8AC3E}">
        <p14:creationId xmlns:p14="http://schemas.microsoft.com/office/powerpoint/2010/main" val="1680211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t Kenarı">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TotalTime>
  <Words>383</Words>
  <Application>Microsoft Office PowerPoint</Application>
  <PresentationFormat>Özel</PresentationFormat>
  <Paragraphs>45</Paragraphs>
  <Slides>26</Slides>
  <Notes>0</Notes>
  <HiddenSlides>0</HiddenSlides>
  <MMClips>0</MMClips>
  <ScaleCrop>false</ScaleCrop>
  <HeadingPairs>
    <vt:vector size="4" baseType="variant">
      <vt:variant>
        <vt:lpstr>Tema</vt:lpstr>
      </vt:variant>
      <vt:variant>
        <vt:i4>2</vt:i4>
      </vt:variant>
      <vt:variant>
        <vt:lpstr>Slayt Başlıkları</vt:lpstr>
      </vt:variant>
      <vt:variant>
        <vt:i4>26</vt:i4>
      </vt:variant>
    </vt:vector>
  </HeadingPairs>
  <TitlesOfParts>
    <vt:vector size="28" baseType="lpstr">
      <vt:lpstr>Office Teması</vt:lpstr>
      <vt:lpstr>Office Theme</vt:lpstr>
      <vt:lpstr>PowerPoint Sunusu</vt:lpstr>
      <vt:lpstr>http://etts.vestel.com.tr/</vt:lpstr>
      <vt:lpstr>PowerPoint Sunusu</vt:lpstr>
      <vt:lpstr>PowerPoint Sunusu</vt:lpstr>
      <vt:lpstr>PowerPoint Sunusu</vt:lpstr>
      <vt:lpstr>PowerPoint Sunusu</vt:lpstr>
      <vt:lpstr>PowerPoint Sunusu</vt:lpstr>
      <vt:lpstr>PowerPoint Sunusu</vt:lpstr>
      <vt:lpstr>PowerPoint Sunusu</vt:lpstr>
      <vt:lpstr>PowerPoint Sunusu</vt:lpstr>
      <vt:lpstr>Etkileşimli Tahtanın üzerinde Fatih Projesi,  Çerçevenin üzerinde Milli Eğitim Bakanlığı ve Ulaştırma Bakanlığı Logoları vardır.</vt:lpstr>
      <vt:lpstr>LED ekranın uzaktan kumandası var ve çalışır durumdadır.</vt:lpstr>
      <vt:lpstr>Led ekranın dokunmatik özelliği çalışmaktadır. Her Etkileşimli Tahta için bir Dokunmatik kalem vardır.</vt:lpstr>
      <vt:lpstr> Etkileşimli Tahtanın sabit diskinin bir bölümü, işletim sistemi ve sürücüleri sistem geri yükleme amacıyla kullanılmıştır. Geri yükleme işlemlerini anlatan yardım dosyası yüklenmiştir. 240GB HDD vardır.</vt:lpstr>
      <vt:lpstr> Etkileşimli Tahtada  Windows / Pardus / Libre Office / Antropi kuruludur.</vt:lpstr>
      <vt:lpstr> Etkileşimli Tahta Bilgisayarında 8GB RAM bellek vardır</vt:lpstr>
      <vt:lpstr> Etkileşimli Tahta Bilgisayarı (OPS) mevcut mudur?</vt:lpstr>
      <vt:lpstr> Etkileşimli Tahta Bilgisayarında 512MB belleğe sahip ekran kartı vardır  Etkileşimli Tahta üzerinde parmağınızı basılı tutunuz (Sağ Tuş). Açılan pencerede “Ekran çözünürlüğü” tıklayınız. Açılan pencereden “ Gelişmiş Ayarlar” tıklayınız. “Bağdaştırıcı” sekmesinde ekran kartının özellikleri yer almaktadır</vt:lpstr>
      <vt:lpstr> Sabit tahtanın yönü montaj sırasında idarenin belirlediği şekilde  (beyaz / beyaz) yapılmıştır. Etkileşimli Tahta Bilgisayarı (OPS) Öğretmen Masası tarafındadır.</vt:lpstr>
      <vt:lpstr>  Beyaz tahta, ekranın (panel) üzerine kapatıldığında  anahtar ile kilitlenip açılabilmektedir.</vt:lpstr>
      <vt:lpstr>  Etkileşimli tahta çerçevesine ait tüm malzemelerin dış yüzeyleri pürüzsüzdür, dış yüzeylerde herhangi bir çizik, çatlak, yarık, kabarcık, kırık, delik vb. görünüm hataları, gönyesizlik, deliklerde ve kenarlarda çapak ve kesici yapılar yoktur.</vt:lpstr>
      <vt:lpstr>   Etkileşimli tahtanın ön orta alt kısmında silgi kalem ve benzeri araçları koymak için aparat vardır.</vt:lpstr>
      <vt:lpstr>    LED ekranın (panel ) konumu sınıf yerleşim düzenine uygun, öğretmen masasının yanında olacak şekilde kurulmuştur.</vt:lpstr>
      <vt:lpstr>    Etkileşimli Tahta çerçevesi, çerçeve iskelet yapısının sağ yan üst kısmında proje adı, Yüklenici firmanın adı, telefon ve faks numarasını (alan kodu ile birlikte), garanti başlangıç ve bitiş tarihlerini gösteren, temel bakım ve temizleme talimatlarını içeren metal levha monte edilmiştir.</vt:lpstr>
      <vt:lpstr>    Yeşil Tahta tebeşir tozu tahliyesi için alt kısımdaki profil boyunca tahliye delikleri vardır. Beyaz Tahtaya kıl fırça monte edilmiştir.</vt:lpstr>
      <vt:lpstr>PowerPoint Sunusu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Etkileşimli Tahtanın üzerinde Fatih Projesi, Çerçevenin üzerinde Milli Eğitim Bakanlığı ve Ulaştırma Bakanlığı Logoları vardır.</dc:title>
  <dc:creator>MCT</dc:creator>
  <cp:lastModifiedBy>Ayşegül DURMAZ</cp:lastModifiedBy>
  <cp:revision>26</cp:revision>
  <dcterms:created xsi:type="dcterms:W3CDTF">2015-03-24T09:57:56Z</dcterms:created>
  <dcterms:modified xsi:type="dcterms:W3CDTF">2015-03-25T09:09:02Z</dcterms:modified>
</cp:coreProperties>
</file>